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2" r:id="rId7"/>
    <p:sldId id="264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00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042-0EAF-44D3-A354-B4936B0E2B0B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975B-CD79-47DB-BB76-E2B79DCC7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709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042-0EAF-44D3-A354-B4936B0E2B0B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975B-CD79-47DB-BB76-E2B79DCC7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629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042-0EAF-44D3-A354-B4936B0E2B0B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975B-CD79-47DB-BB76-E2B79DCC7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13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042-0EAF-44D3-A354-B4936B0E2B0B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975B-CD79-47DB-BB76-E2B79DCC7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202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042-0EAF-44D3-A354-B4936B0E2B0B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975B-CD79-47DB-BB76-E2B79DCC7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906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042-0EAF-44D3-A354-B4936B0E2B0B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975B-CD79-47DB-BB76-E2B79DCC7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91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042-0EAF-44D3-A354-B4936B0E2B0B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975B-CD79-47DB-BB76-E2B79DCC7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246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042-0EAF-44D3-A354-B4936B0E2B0B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975B-CD79-47DB-BB76-E2B79DCC7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41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042-0EAF-44D3-A354-B4936B0E2B0B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975B-CD79-47DB-BB76-E2B79DCC7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481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042-0EAF-44D3-A354-B4936B0E2B0B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975B-CD79-47DB-BB76-E2B79DCC7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324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042-0EAF-44D3-A354-B4936B0E2B0B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975B-CD79-47DB-BB76-E2B79DCC7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00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DD042-0EAF-44D3-A354-B4936B0E2B0B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9975B-CD79-47DB-BB76-E2B79DCC7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38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kXcabDUg7Q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8470" y="318154"/>
            <a:ext cx="6976575" cy="2387338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Reading advice </a:t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>for parents</a:t>
            </a:r>
            <a:br>
              <a:rPr lang="en-GB" dirty="0">
                <a:latin typeface="Comic Sans MS" panose="030F0702030302020204" pitchFamily="66" charset="0"/>
              </a:rPr>
            </a:b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864" y="2542307"/>
            <a:ext cx="7995657" cy="409968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618FA4A-30EC-4893-BD13-B571E03184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48503" y="178383"/>
            <a:ext cx="2046229" cy="2245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923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F853D-4B26-48C0-B1CD-6CEDCB074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737" y="365125"/>
            <a:ext cx="11086707" cy="1325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The benefits of reading with your child: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BD6C9-6870-48B9-9B73-1FBFFA0A1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738" y="1395168"/>
            <a:ext cx="10515600" cy="5097708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Whether you’re reading a classic novel or fairy tales before bed, reading aloud to children and hearing them read can significantly benefit your child’s life. Reading with your child benefits:</a:t>
            </a:r>
          </a:p>
          <a:p>
            <a:r>
              <a:rPr lang="en-US" dirty="0">
                <a:latin typeface="Comic Sans MS" panose="030F0702030302020204" pitchFamily="66" charset="0"/>
              </a:rPr>
              <a:t>Cognitive development</a:t>
            </a:r>
          </a:p>
          <a:p>
            <a:r>
              <a:rPr lang="en-US" dirty="0">
                <a:latin typeface="Comic Sans MS" panose="030F0702030302020204" pitchFamily="66" charset="0"/>
              </a:rPr>
              <a:t>Language skills</a:t>
            </a:r>
          </a:p>
          <a:p>
            <a:r>
              <a:rPr lang="en-US" dirty="0">
                <a:latin typeface="Comic Sans MS" panose="030F0702030302020204" pitchFamily="66" charset="0"/>
              </a:rPr>
              <a:t>Preparation for academic success</a:t>
            </a:r>
          </a:p>
          <a:p>
            <a:r>
              <a:rPr lang="en-US" dirty="0">
                <a:latin typeface="Comic Sans MS" panose="030F0702030302020204" pitchFamily="66" charset="0"/>
              </a:rPr>
              <a:t>A special bond with your child</a:t>
            </a:r>
          </a:p>
          <a:p>
            <a:r>
              <a:rPr lang="en-US" dirty="0">
                <a:latin typeface="Comic Sans MS" panose="030F0702030302020204" pitchFamily="66" charset="0"/>
              </a:rPr>
              <a:t>Concentration and discipline</a:t>
            </a:r>
          </a:p>
          <a:p>
            <a:r>
              <a:rPr lang="en-US" dirty="0">
                <a:latin typeface="Comic Sans MS" panose="030F0702030302020204" pitchFamily="66" charset="0"/>
              </a:rPr>
              <a:t>Imagination and creativity</a:t>
            </a:r>
          </a:p>
          <a:p>
            <a:r>
              <a:rPr lang="en-US" dirty="0">
                <a:latin typeface="Comic Sans MS" panose="030F0702030302020204" pitchFamily="66" charset="0"/>
              </a:rPr>
              <a:t>A lifelong love of reading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21E3A6-6B28-46F7-AF7D-05AC0E1C9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4584" y="5045130"/>
            <a:ext cx="1371719" cy="1505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010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4197" y="16109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  </a:t>
            </a:r>
            <a:br>
              <a:rPr lang="en-GB" dirty="0"/>
            </a:br>
            <a:r>
              <a:rPr lang="en-GB" dirty="0"/>
              <a:t>               </a:t>
            </a:r>
            <a:r>
              <a:rPr lang="en-GB" dirty="0">
                <a:solidFill>
                  <a:srgbClr val="009900"/>
                </a:solidFill>
                <a:latin typeface="Comic Sans MS" panose="030F0702030302020204" pitchFamily="66" charset="0"/>
              </a:rPr>
              <a:t>Making a start</a:t>
            </a:r>
            <a:br>
              <a:rPr lang="en-GB" dirty="0">
                <a:latin typeface="Comic Sans MS" panose="030F0702030302020204" pitchFamily="66" charset="0"/>
              </a:rPr>
            </a:b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7122"/>
            <a:ext cx="10515600" cy="472028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Choosing “The right book” . </a:t>
            </a:r>
          </a:p>
          <a:p>
            <a:pPr marL="0" indent="0">
              <a:buNone/>
            </a:pPr>
            <a:r>
              <a:rPr lang="en-US" sz="2200" dirty="0">
                <a:latin typeface="Comic Sans MS" panose="030F0702030302020204" pitchFamily="66" charset="0"/>
              </a:rPr>
              <a:t>Following recent OFSTED advice, your child should be able to read their book fluently, which means they should only be sounding out 1 in 20 words. If they are stopping to sound out every other word , the book does not match their ability yet and they need to choose a more comfortable read.</a:t>
            </a:r>
          </a:p>
          <a:p>
            <a:pPr marL="0" indent="0">
              <a:buNone/>
            </a:pPr>
            <a:endParaRPr lang="en-GB" sz="2200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Find a quiet , comfortable place for you both to sit side by side.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Show genuine interest and enthusiasm in the book they have chosen.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Allow the child to hold the book themselves.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/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77" y="0"/>
            <a:ext cx="2857500" cy="1600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03EDCFF-2E22-4F99-9614-8443F24EA1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44778" y="206594"/>
            <a:ext cx="1371670" cy="1505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469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504" y="0"/>
            <a:ext cx="11236234" cy="1325563"/>
          </a:xfrm>
        </p:spPr>
        <p:txBody>
          <a:bodyPr>
            <a:normAutofit/>
          </a:bodyPr>
          <a:lstStyle/>
          <a:p>
            <a:b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Don’t open the book yet! Explore the front cover: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268" y="3429000"/>
            <a:ext cx="3109732" cy="3174274"/>
          </a:xfrm>
        </p:spPr>
      </p:pic>
      <p:sp>
        <p:nvSpPr>
          <p:cNvPr id="5" name="TextBox 4"/>
          <p:cNvSpPr txBox="1"/>
          <p:nvPr/>
        </p:nvSpPr>
        <p:spPr>
          <a:xfrm>
            <a:off x="346166" y="1151072"/>
            <a:ext cx="881089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Comic Sans MS" panose="030F0702030302020204" pitchFamily="66" charset="0"/>
              </a:rPr>
              <a:t>What / Who can you see on the front cover?</a:t>
            </a:r>
          </a:p>
          <a:p>
            <a:r>
              <a:rPr lang="en-GB" sz="2800" dirty="0">
                <a:latin typeface="Comic Sans MS" panose="030F0702030302020204" pitchFamily="66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Comic Sans MS" panose="030F0702030302020204" pitchFamily="66" charset="0"/>
              </a:rPr>
              <a:t>What do you think the book might be about?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Comic Sans MS" panose="030F0702030302020204" pitchFamily="66" charset="0"/>
              </a:rPr>
              <a:t>What makes you think this?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Comic Sans MS" panose="030F0702030302020204" pitchFamily="66" charset="0"/>
              </a:rPr>
              <a:t>Ask them to find the title and read it. Does this give another clue?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Comic Sans MS" panose="030F0702030302020204" pitchFamily="66" charset="0"/>
              </a:rPr>
              <a:t>Who is the author?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Comic Sans MS" panose="030F0702030302020204" pitchFamily="66" charset="0"/>
              </a:rPr>
              <a:t>Is it a story book or information book? How do you know?</a:t>
            </a:r>
          </a:p>
          <a:p>
            <a:r>
              <a:rPr lang="en-GB" sz="2800" dirty="0">
                <a:latin typeface="Comic Sans MS" panose="030F0702030302020204" pitchFamily="66" charset="0"/>
              </a:rPr>
              <a:t>               </a:t>
            </a:r>
          </a:p>
          <a:p>
            <a:r>
              <a:rPr lang="en-GB" sz="2800" dirty="0">
                <a:latin typeface="Comic Sans MS" panose="030F0702030302020204" pitchFamily="66" charset="0"/>
              </a:rPr>
              <a:t>                          </a:t>
            </a:r>
            <a:endParaRPr lang="en-GB" sz="2800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8A7A2AE-4C54-4B12-98CF-A54FDA7148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5071" y="254726"/>
            <a:ext cx="1371670" cy="1505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46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CC00"/>
                </a:solidFill>
                <a:latin typeface="Comic Sans MS" panose="030F0702030302020204" pitchFamily="66" charset="0"/>
              </a:rPr>
              <a:t>Open the book:</a:t>
            </a:r>
            <a:endParaRPr lang="en-GB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latin typeface="Comic Sans MS" panose="030F0702030302020204" pitchFamily="66" charset="0"/>
              </a:rPr>
              <a:t>Discuss the picture first, before starting to read the words:</a:t>
            </a: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Who can you see ? What are they doing ?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What/ who else can you see?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What are they doing?  How might they be feeling?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I wonder what will happen?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F963AA-E38E-4E0D-AA3E-D175744FB4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4908" y="102968"/>
            <a:ext cx="1371670" cy="1505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904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365" y="32945"/>
            <a:ext cx="7041824" cy="1325563"/>
          </a:xfrm>
        </p:spPr>
        <p:txBody>
          <a:bodyPr/>
          <a:lstStyle/>
          <a:p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 Reading the text:     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0488" y="-14352"/>
            <a:ext cx="2070701" cy="1420155"/>
          </a:xfrm>
        </p:spPr>
      </p:pic>
      <p:sp>
        <p:nvSpPr>
          <p:cNvPr id="6" name="Rectangle 5"/>
          <p:cNvSpPr/>
          <p:nvPr/>
        </p:nvSpPr>
        <p:spPr>
          <a:xfrm>
            <a:off x="0" y="1358508"/>
            <a:ext cx="11286309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000" dirty="0">
                <a:latin typeface="Comic Sans MS" panose="030F0702030302020204" pitchFamily="66" charset="0"/>
              </a:rPr>
              <a:t>Your child needs to </a:t>
            </a:r>
            <a:r>
              <a:rPr lang="en-GB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point to the words themselves. </a:t>
            </a:r>
            <a:r>
              <a:rPr lang="en-GB" sz="3000" dirty="0">
                <a:latin typeface="Comic Sans MS" panose="030F0702030302020204" pitchFamily="66" charset="0"/>
              </a:rPr>
              <a:t>Make sure they do this themselves, don’t be tempted to do this for them.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000" dirty="0">
                <a:latin typeface="Comic Sans MS" panose="030F0702030302020204" pitchFamily="66" charset="0"/>
              </a:rPr>
              <a:t>Some of the words are phonetically decodable (</a:t>
            </a:r>
            <a:r>
              <a:rPr lang="en-GB" sz="3000" dirty="0">
                <a:solidFill>
                  <a:srgbClr val="00CC00"/>
                </a:solidFill>
                <a:latin typeface="Comic Sans MS" panose="030F0702030302020204" pitchFamily="66" charset="0"/>
              </a:rPr>
              <a:t>green words</a:t>
            </a:r>
            <a:r>
              <a:rPr lang="en-GB" sz="3000" dirty="0">
                <a:latin typeface="Comic Sans MS" panose="030F0702030302020204" pitchFamily="66" charset="0"/>
              </a:rPr>
              <a:t>) and some are not (</a:t>
            </a:r>
            <a:r>
              <a:rPr lang="en-GB" sz="3000" dirty="0">
                <a:solidFill>
                  <a:srgbClr val="FF0000"/>
                </a:solidFill>
                <a:latin typeface="Comic Sans MS" panose="030F0702030302020204" pitchFamily="66" charset="0"/>
              </a:rPr>
              <a:t>red words</a:t>
            </a:r>
            <a:r>
              <a:rPr lang="en-GB" sz="3000" dirty="0">
                <a:latin typeface="Comic Sans MS" panose="030F0702030302020204" pitchFamily="66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000" dirty="0">
                <a:latin typeface="Comic Sans MS" panose="030F0702030302020204" pitchFamily="66" charset="0"/>
              </a:rPr>
              <a:t>For words they can sound out, they use their “Fred Talk” with no “uh” sounds at the end  </a:t>
            </a:r>
            <a:r>
              <a:rPr lang="en-GB" sz="3000" dirty="0" err="1">
                <a:latin typeface="Comic Sans MS" panose="030F0702030302020204" pitchFamily="66" charset="0"/>
              </a:rPr>
              <a:t>eg</a:t>
            </a:r>
            <a:r>
              <a:rPr lang="en-GB" sz="3000" dirty="0">
                <a:latin typeface="Comic Sans MS" panose="030F0702030302020204" pitchFamily="66" charset="0"/>
              </a:rPr>
              <a:t> SSSSSSSSSSSSSSS , not </a:t>
            </a:r>
            <a:r>
              <a:rPr lang="en-GB" sz="3000" dirty="0" err="1">
                <a:latin typeface="Comic Sans MS" panose="030F0702030302020204" pitchFamily="66" charset="0"/>
              </a:rPr>
              <a:t>suh</a:t>
            </a:r>
            <a:r>
              <a:rPr lang="en-GB" sz="3000" dirty="0">
                <a:latin typeface="Comic Sans MS" panose="030F0702030302020204" pitchFamily="66" charset="0"/>
              </a:rPr>
              <a:t>. </a:t>
            </a:r>
            <a:r>
              <a:rPr lang="en-US" sz="3000" dirty="0">
                <a:hlinkClick r:id="rId3"/>
              </a:rPr>
              <a:t>Parent video: How to say the sounds - YouTube</a:t>
            </a:r>
            <a:endParaRPr lang="en-GB" sz="30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000" dirty="0">
                <a:latin typeface="Comic Sans MS" panose="030F0702030302020204" pitchFamily="66" charset="0"/>
              </a:rPr>
              <a:t>Allow time for them to decode the word before you “jump in”, they will often get there themselves.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000" dirty="0">
                <a:latin typeface="Comic Sans MS" panose="030F0702030302020204" pitchFamily="66" charset="0"/>
              </a:rPr>
              <a:t>Context and picture clues also help them to make sense of the text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87E50C-B9C4-4AC9-AF1F-B550B16F4E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7940" y="74902"/>
            <a:ext cx="1371719" cy="1505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185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41" y="184847"/>
            <a:ext cx="11268959" cy="1505842"/>
          </a:xfrm>
        </p:spPr>
        <p:txBody>
          <a:bodyPr>
            <a:normAutofit fontScale="90000"/>
          </a:bodyPr>
          <a:lstStyle/>
          <a:p>
            <a:b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Comprehension and Reasoning questions</a:t>
            </a:r>
            <a:b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en-GB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These questions are also in the front of their reading record book to help develop a   </a:t>
            </a:r>
            <a:br>
              <a:rPr lang="en-GB" sz="2200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en-GB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greater understanding and enjoyment of their books. </a:t>
            </a:r>
            <a:br>
              <a:rPr lang="en-GB" sz="2200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en-GB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Allow the reading to flow for a few pages and then </a:t>
            </a:r>
            <a:r>
              <a:rPr lang="en-GB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ask 1 or 2 of these questions</a:t>
            </a:r>
            <a:r>
              <a:rPr lang="en-GB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:</a:t>
            </a:r>
            <a:b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What has happened in the story so far?</a:t>
            </a:r>
          </a:p>
          <a:p>
            <a:r>
              <a:rPr lang="en-GB" dirty="0"/>
              <a:t>What are the characters like?</a:t>
            </a:r>
          </a:p>
          <a:p>
            <a:r>
              <a:rPr lang="en-GB" dirty="0"/>
              <a:t>Where is the story set? How do you know?</a:t>
            </a:r>
          </a:p>
          <a:p>
            <a:r>
              <a:rPr lang="en-GB" dirty="0"/>
              <a:t>What happened when….?</a:t>
            </a:r>
          </a:p>
          <a:p>
            <a:r>
              <a:rPr lang="en-GB" dirty="0"/>
              <a:t>How would you feel if you were this character?</a:t>
            </a:r>
          </a:p>
          <a:p>
            <a:r>
              <a:rPr lang="en-GB" dirty="0"/>
              <a:t>What do you think will happen now? How do you know?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What does the character mean when they say…….?</a:t>
            </a:r>
          </a:p>
          <a:p>
            <a:r>
              <a:rPr lang="en-GB" dirty="0"/>
              <a:t>What happened when….?</a:t>
            </a:r>
          </a:p>
          <a:p>
            <a:r>
              <a:rPr lang="en-GB" dirty="0"/>
              <a:t>Find your answer in the text to “Prove it”.</a:t>
            </a:r>
          </a:p>
          <a:p>
            <a:r>
              <a:rPr lang="en-GB" dirty="0"/>
              <a:t>Did you enjoy the story? Give your reasons why/why not?</a:t>
            </a:r>
          </a:p>
          <a:p>
            <a:r>
              <a:rPr lang="en-GB" dirty="0"/>
              <a:t>Talk about any links between the story and the child’s own experiences.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A80F57-C9F9-4EB6-846C-946F7756F9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5440" y="49911"/>
            <a:ext cx="1371719" cy="1505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184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7030A0"/>
                </a:solidFill>
                <a:latin typeface="Comic Sans MS" panose="030F0702030302020204" pitchFamily="66" charset="0"/>
              </a:rPr>
              <a:t>Always be positive!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Make the experience a positive one for both you and your child.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If you have any concerns or questions , don’t hesitate to speak to the class teacher at a convenient time.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  </a:t>
            </a:r>
            <a:r>
              <a:rPr lang="en-GB" sz="4400" b="1" dirty="0">
                <a:solidFill>
                  <a:srgbClr val="FF0000"/>
                </a:solidFill>
                <a:latin typeface="Bradley Hand ITC" panose="03070402050302030203" pitchFamily="66" charset="0"/>
              </a:rPr>
              <a:t>Thank you, your support is so valuable!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9CBE41-FCA1-4272-B6EA-7B171B9245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3225" y="184845"/>
            <a:ext cx="1371719" cy="1505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375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635</Words>
  <Application>Microsoft Office PowerPoint</Application>
  <PresentationFormat>Widescreen</PresentationFormat>
  <Paragraphs>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Comic Sans MS</vt:lpstr>
      <vt:lpstr>Office Theme</vt:lpstr>
      <vt:lpstr>Reading advice  for parents </vt:lpstr>
      <vt:lpstr>The benefits of reading with your child:</vt:lpstr>
      <vt:lpstr>                  Making a start </vt:lpstr>
      <vt:lpstr> Don’t open the book yet! Explore the front cover:</vt:lpstr>
      <vt:lpstr>Open the book:</vt:lpstr>
      <vt:lpstr> Reading the text:     </vt:lpstr>
      <vt:lpstr> Comprehension and Reasoning questions These questions are also in the front of their reading record book to help develop a    greater understanding and enjoyment of their books.  Allow the reading to flow for a few pages and then ask 1 or 2 of these questions: </vt:lpstr>
      <vt:lpstr>Always be positive!</vt:lpstr>
    </vt:vector>
  </TitlesOfParts>
  <Company>Kea CP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with children at Kea School.</dc:title>
  <dc:creator>R Olive</dc:creator>
  <cp:lastModifiedBy>Rebecca Olive</cp:lastModifiedBy>
  <cp:revision>24</cp:revision>
  <dcterms:created xsi:type="dcterms:W3CDTF">2018-03-13T21:00:27Z</dcterms:created>
  <dcterms:modified xsi:type="dcterms:W3CDTF">2022-03-22T14:03:23Z</dcterms:modified>
</cp:coreProperties>
</file>